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Cormorant Garamond" charset="1" panose="00000500000000000000"/>
      <p:regular r:id="rId13"/>
    </p:embeddedFont>
    <p:embeddedFont>
      <p:font typeface="Cormorant Garamond Bold" charset="1" panose="00000800000000000000"/>
      <p:regular r:id="rId14"/>
    </p:embeddedFont>
    <p:embeddedFont>
      <p:font typeface="Canva Sans" charset="1" panose="020B0503030501040103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VAGLCuY_x_Q.mp4" Type="http://schemas.openxmlformats.org/officeDocument/2006/relationships/video"/><Relationship Id="rId4" Target="../media/VAGLCuY_x_Q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7240">
            <a:off x="9711484" y="1231345"/>
            <a:ext cx="8847412" cy="5876156"/>
          </a:xfrm>
          <a:custGeom>
            <a:avLst/>
            <a:gdLst/>
            <a:ahLst/>
            <a:cxnLst/>
            <a:rect r="r" b="b" t="t" l="l"/>
            <a:pathLst>
              <a:path h="5876156" w="8847412">
                <a:moveTo>
                  <a:pt x="0" y="0"/>
                </a:moveTo>
                <a:lnTo>
                  <a:pt x="8847412" y="0"/>
                </a:lnTo>
                <a:lnTo>
                  <a:pt x="8847412" y="5876156"/>
                </a:lnTo>
                <a:lnTo>
                  <a:pt x="0" y="58761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57150" cap="sq">
            <a:solidFill>
              <a:srgbClr val="D9D9D9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-332612" y="1754690"/>
            <a:ext cx="10352181" cy="4220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16"/>
              </a:lnSpc>
            </a:pPr>
            <a:r>
              <a:rPr lang="en-US" sz="756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Summer Challenge on Automatic Evaluation of Handwritten Answer Sheets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52522" y="8805848"/>
            <a:ext cx="16982956" cy="59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0"/>
              </a:lnSpc>
              <a:spcBef>
                <a:spcPct val="0"/>
              </a:spcBef>
            </a:pPr>
            <a:r>
              <a:rPr lang="en-US" sz="41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Team AI Avengers :Akshat Jain, Gaurav Manish, Rutam Rajhansa, Mukund Gupta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1512319"/>
            <a:ext cx="18734203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480277" y="-1573781"/>
            <a:ext cx="19248553" cy="3086100"/>
            <a:chOff x="0" y="0"/>
            <a:chExt cx="5069578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69578" cy="812800"/>
            </a:xfrm>
            <a:custGeom>
              <a:avLst/>
              <a:gdLst/>
              <a:ahLst/>
              <a:cxnLst/>
              <a:rect r="r" b="b" t="t" l="l"/>
              <a:pathLst>
                <a:path h="812800" w="5069578">
                  <a:moveTo>
                    <a:pt x="0" y="0"/>
                  </a:moveTo>
                  <a:lnTo>
                    <a:pt x="5069578" y="0"/>
                  </a:lnTo>
                  <a:lnTo>
                    <a:pt x="506957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069578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739252" y="4634723"/>
            <a:ext cx="4391343" cy="4667478"/>
          </a:xfrm>
          <a:custGeom>
            <a:avLst/>
            <a:gdLst/>
            <a:ahLst/>
            <a:cxnLst/>
            <a:rect r="r" b="b" t="t" l="l"/>
            <a:pathLst>
              <a:path h="4667478" w="4391343">
                <a:moveTo>
                  <a:pt x="0" y="0"/>
                </a:moveTo>
                <a:lnTo>
                  <a:pt x="4391343" y="0"/>
                </a:lnTo>
                <a:lnTo>
                  <a:pt x="4391343" y="4667479"/>
                </a:lnTo>
                <a:lnTo>
                  <a:pt x="0" y="46674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733" t="-26679" r="-2755" b="0"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934965" y="4637557"/>
            <a:ext cx="4929052" cy="4664645"/>
          </a:xfrm>
          <a:custGeom>
            <a:avLst/>
            <a:gdLst/>
            <a:ahLst/>
            <a:cxnLst/>
            <a:rect r="r" b="b" t="t" l="l"/>
            <a:pathLst>
              <a:path h="4664645" w="4929052">
                <a:moveTo>
                  <a:pt x="0" y="0"/>
                </a:moveTo>
                <a:lnTo>
                  <a:pt x="4929052" y="0"/>
                </a:lnTo>
                <a:lnTo>
                  <a:pt x="4929052" y="4664645"/>
                </a:lnTo>
                <a:lnTo>
                  <a:pt x="0" y="46646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359" t="-9618" r="0" b="-22767"/>
            </a:stretch>
          </a:blipFill>
          <a:ln w="57150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460600" y="3879344"/>
            <a:ext cx="5580579" cy="4185434"/>
          </a:xfrm>
          <a:custGeom>
            <a:avLst/>
            <a:gdLst/>
            <a:ahLst/>
            <a:cxnLst/>
            <a:rect r="r" b="b" t="t" l="l"/>
            <a:pathLst>
              <a:path h="4185434" w="5580579">
                <a:moveTo>
                  <a:pt x="0" y="0"/>
                </a:moveTo>
                <a:lnTo>
                  <a:pt x="5580579" y="0"/>
                </a:lnTo>
                <a:lnTo>
                  <a:pt x="5580579" y="4185435"/>
                </a:lnTo>
                <a:lnTo>
                  <a:pt x="0" y="41854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6207">
            <a:off x="4092191" y="6377723"/>
            <a:ext cx="2015774" cy="3119186"/>
          </a:xfrm>
          <a:custGeom>
            <a:avLst/>
            <a:gdLst/>
            <a:ahLst/>
            <a:cxnLst/>
            <a:rect r="r" b="b" t="t" l="l"/>
            <a:pathLst>
              <a:path h="3119186" w="2015774">
                <a:moveTo>
                  <a:pt x="0" y="0"/>
                </a:moveTo>
                <a:lnTo>
                  <a:pt x="2015774" y="0"/>
                </a:lnTo>
                <a:lnTo>
                  <a:pt x="2015774" y="3119186"/>
                </a:lnTo>
                <a:lnTo>
                  <a:pt x="0" y="31191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593513">
            <a:off x="-397729" y="8372155"/>
            <a:ext cx="5082056" cy="1284641"/>
          </a:xfrm>
          <a:custGeom>
            <a:avLst/>
            <a:gdLst/>
            <a:ahLst/>
            <a:cxnLst/>
            <a:rect r="r" b="b" t="t" l="l"/>
            <a:pathLst>
              <a:path h="1284641" w="5082056">
                <a:moveTo>
                  <a:pt x="0" y="0"/>
                </a:moveTo>
                <a:lnTo>
                  <a:pt x="5082056" y="0"/>
                </a:lnTo>
                <a:lnTo>
                  <a:pt x="5082056" y="1284642"/>
                </a:lnTo>
                <a:lnTo>
                  <a:pt x="0" y="12846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239141"/>
            <a:ext cx="16452834" cy="1149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Overall Process and Workflow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3112871" y="1607569"/>
            <a:ext cx="8814197" cy="1245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79"/>
              </a:lnSpc>
              <a:spcBef>
                <a:spcPct val="0"/>
              </a:spcBef>
            </a:pPr>
            <a:r>
              <a:rPr lang="en-US" sz="8799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Start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24768" y="2881378"/>
            <a:ext cx="6187440" cy="788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2"/>
              </a:lnSpc>
            </a:pPr>
            <a:r>
              <a:rPr lang="en-US" sz="3429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A)  Detect Orientation</a:t>
            </a:r>
          </a:p>
          <a:p>
            <a:pPr algn="ctr">
              <a:lnSpc>
                <a:spcPts val="2452"/>
              </a:lnSpc>
              <a:spcBef>
                <a:spcPct val="0"/>
              </a:spcBef>
            </a:pPr>
            <a:r>
              <a:rPr lang="en-US" sz="2229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       Function used:  get_image_orientation(image_path)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47726" y="2881378"/>
            <a:ext cx="8648669" cy="788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4"/>
              </a:lnSpc>
            </a:pPr>
            <a:r>
              <a:rPr lang="en-US" sz="3431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B)      Correct Image Orientation</a:t>
            </a:r>
          </a:p>
          <a:p>
            <a:pPr algn="ctr">
              <a:lnSpc>
                <a:spcPts val="2454"/>
              </a:lnSpc>
              <a:spcBef>
                <a:spcPct val="0"/>
              </a:spcBef>
            </a:pPr>
            <a:r>
              <a:rPr lang="en-US" sz="2231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                   Function used: correct_image_orientation(image_path)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610631" y="4093636"/>
            <a:ext cx="2292875" cy="436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7"/>
              </a:lnSpc>
              <a:spcBef>
                <a:spcPct val="0"/>
              </a:spcBef>
            </a:pPr>
            <a:r>
              <a:rPr lang="en-US" sz="3051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Original Image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44589" y="4933831"/>
            <a:ext cx="4812601" cy="1840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6"/>
              </a:lnSpc>
              <a:spcBef>
                <a:spcPct val="0"/>
              </a:spcBef>
            </a:pPr>
            <a:r>
              <a:rPr lang="en-US" sz="3305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Detect the orientation of the text in the image Using PyTesseract and return the angle.</a:t>
            </a:r>
          </a:p>
        </p:txBody>
      </p:sp>
      <p:sp>
        <p:nvSpPr>
          <p:cNvPr name="TextBox 17" id="17"/>
          <p:cNvSpPr txBox="true"/>
          <p:nvPr/>
        </p:nvSpPr>
        <p:spPr>
          <a:xfrm rot="1618781">
            <a:off x="99519" y="8833670"/>
            <a:ext cx="4075033" cy="387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0"/>
              </a:lnSpc>
              <a:spcBef>
                <a:spcPct val="0"/>
              </a:spcBef>
            </a:pPr>
            <a:r>
              <a:rPr lang="en-US" sz="274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Detected Angle- 180deg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190731" y="4201245"/>
            <a:ext cx="2235521" cy="436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7"/>
              </a:lnSpc>
              <a:spcBef>
                <a:spcPct val="0"/>
              </a:spcBef>
            </a:pPr>
            <a:r>
              <a:rPr lang="en-US" sz="3051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Rotated Image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1512319"/>
            <a:ext cx="18734203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480277" y="-1573781"/>
            <a:ext cx="19248553" cy="3086100"/>
            <a:chOff x="0" y="0"/>
            <a:chExt cx="5069578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69578" cy="812800"/>
            </a:xfrm>
            <a:custGeom>
              <a:avLst/>
              <a:gdLst/>
              <a:ahLst/>
              <a:cxnLst/>
              <a:rect r="r" b="b" t="t" l="l"/>
              <a:pathLst>
                <a:path h="812800" w="5069578">
                  <a:moveTo>
                    <a:pt x="0" y="0"/>
                  </a:moveTo>
                  <a:lnTo>
                    <a:pt x="5069578" y="0"/>
                  </a:lnTo>
                  <a:lnTo>
                    <a:pt x="506957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069578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32881" y="3385124"/>
            <a:ext cx="5691729" cy="5873176"/>
          </a:xfrm>
          <a:custGeom>
            <a:avLst/>
            <a:gdLst/>
            <a:ahLst/>
            <a:cxnLst/>
            <a:rect r="r" b="b" t="t" l="l"/>
            <a:pathLst>
              <a:path h="5873176" w="5691729">
                <a:moveTo>
                  <a:pt x="0" y="0"/>
                </a:moveTo>
                <a:lnTo>
                  <a:pt x="5691729" y="0"/>
                </a:lnTo>
                <a:lnTo>
                  <a:pt x="5691729" y="5873176"/>
                </a:lnTo>
                <a:lnTo>
                  <a:pt x="0" y="5873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5257396" y="3605278"/>
            <a:ext cx="2390444" cy="5831100"/>
          </a:xfrm>
          <a:custGeom>
            <a:avLst/>
            <a:gdLst/>
            <a:ahLst/>
            <a:cxnLst/>
            <a:rect r="r" b="b" t="t" l="l"/>
            <a:pathLst>
              <a:path h="5831100" w="2390444">
                <a:moveTo>
                  <a:pt x="0" y="0"/>
                </a:moveTo>
                <a:lnTo>
                  <a:pt x="2390444" y="0"/>
                </a:lnTo>
                <a:lnTo>
                  <a:pt x="2390444" y="5831101"/>
                </a:lnTo>
                <a:lnTo>
                  <a:pt x="0" y="58311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96" r="0" b="-496"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760614">
            <a:off x="8312591" y="3812910"/>
            <a:ext cx="6783859" cy="4114800"/>
          </a:xfrm>
          <a:custGeom>
            <a:avLst/>
            <a:gdLst/>
            <a:ahLst/>
            <a:cxnLst/>
            <a:rect r="r" b="b" t="t" l="l"/>
            <a:pathLst>
              <a:path h="4114800" w="6783859">
                <a:moveTo>
                  <a:pt x="0" y="0"/>
                </a:moveTo>
                <a:lnTo>
                  <a:pt x="6783859" y="0"/>
                </a:lnTo>
                <a:lnTo>
                  <a:pt x="67838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47617">
            <a:off x="11201669" y="8444801"/>
            <a:ext cx="3991017" cy="1127462"/>
          </a:xfrm>
          <a:custGeom>
            <a:avLst/>
            <a:gdLst/>
            <a:ahLst/>
            <a:cxnLst/>
            <a:rect r="r" b="b" t="t" l="l"/>
            <a:pathLst>
              <a:path h="1127462" w="3991017">
                <a:moveTo>
                  <a:pt x="0" y="0"/>
                </a:moveTo>
                <a:lnTo>
                  <a:pt x="3991016" y="0"/>
                </a:lnTo>
                <a:lnTo>
                  <a:pt x="3991016" y="1127462"/>
                </a:lnTo>
                <a:lnTo>
                  <a:pt x="0" y="11274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239141"/>
            <a:ext cx="16452834" cy="1149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Overall Process and Workflow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08231" y="2188212"/>
            <a:ext cx="7373303" cy="788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2"/>
              </a:lnSpc>
            </a:pPr>
            <a:r>
              <a:rPr lang="en-US" sz="3429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D)     Boundary Detection &amp; Crop Image</a:t>
            </a:r>
          </a:p>
          <a:p>
            <a:pPr algn="ctr">
              <a:lnSpc>
                <a:spcPts val="2452"/>
              </a:lnSpc>
              <a:spcBef>
                <a:spcPct val="0"/>
              </a:spcBef>
            </a:pPr>
            <a:r>
              <a:rPr lang="en-US" sz="2229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             Function used: get_bound(image),crop_image(image_path)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145657" y="2188196"/>
            <a:ext cx="8648669" cy="788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4"/>
              </a:lnSpc>
              <a:spcBef>
                <a:spcPct val="0"/>
              </a:spcBef>
            </a:pPr>
            <a:r>
              <a:rPr lang="en-US" sz="3431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C)   </a:t>
            </a:r>
            <a:r>
              <a:rPr lang="en-US" sz="3431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Preprocess and Text Conversion</a:t>
            </a:r>
          </a:p>
          <a:p>
            <a:pPr algn="ctr">
              <a:lnSpc>
                <a:spcPts val="2454"/>
              </a:lnSpc>
              <a:spcBef>
                <a:spcPct val="0"/>
              </a:spcBef>
            </a:pPr>
            <a:r>
              <a:rPr lang="en-US" sz="2231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    </a:t>
            </a:r>
            <a:r>
              <a:rPr lang="en-US" sz="2231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Fuction Used : preprocess_image(img)</a:t>
            </a:r>
          </a:p>
        </p:txBody>
      </p:sp>
      <p:sp>
        <p:nvSpPr>
          <p:cNvPr name="TextBox 13" id="13"/>
          <p:cNvSpPr txBox="true"/>
          <p:nvPr/>
        </p:nvSpPr>
        <p:spPr>
          <a:xfrm rot="799108">
            <a:off x="9453360" y="5102266"/>
            <a:ext cx="4495893" cy="2466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9"/>
              </a:lnSpc>
            </a:pPr>
            <a:r>
              <a:rPr lang="en-US" sz="2981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Detects the column where space for answer is given.</a:t>
            </a:r>
          </a:p>
          <a:p>
            <a:pPr algn="ctr">
              <a:lnSpc>
                <a:spcPts val="3279"/>
              </a:lnSpc>
            </a:pPr>
          </a:p>
          <a:p>
            <a:pPr algn="ctr">
              <a:lnSpc>
                <a:spcPts val="3279"/>
              </a:lnSpc>
              <a:spcBef>
                <a:spcPct val="0"/>
              </a:spcBef>
            </a:pPr>
            <a:r>
              <a:rPr lang="en-US" sz="2981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Then the image is cropped to get only relevant portion of the image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1512319"/>
            <a:ext cx="18734203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480277" y="-1573781"/>
            <a:ext cx="19248553" cy="3086100"/>
            <a:chOff x="0" y="0"/>
            <a:chExt cx="5069578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69578" cy="812800"/>
            </a:xfrm>
            <a:custGeom>
              <a:avLst/>
              <a:gdLst/>
              <a:ahLst/>
              <a:cxnLst/>
              <a:rect r="r" b="b" t="t" l="l"/>
              <a:pathLst>
                <a:path h="812800" w="5069578">
                  <a:moveTo>
                    <a:pt x="0" y="0"/>
                  </a:moveTo>
                  <a:lnTo>
                    <a:pt x="5069578" y="0"/>
                  </a:lnTo>
                  <a:lnTo>
                    <a:pt x="506957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069578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538910" y="4385900"/>
            <a:ext cx="1850489" cy="5497157"/>
          </a:xfrm>
          <a:custGeom>
            <a:avLst/>
            <a:gdLst/>
            <a:ahLst/>
            <a:cxnLst/>
            <a:rect r="r" b="b" t="t" l="l"/>
            <a:pathLst>
              <a:path h="5497157" w="1850489">
                <a:moveTo>
                  <a:pt x="0" y="0"/>
                </a:moveTo>
                <a:lnTo>
                  <a:pt x="1850489" y="0"/>
                </a:lnTo>
                <a:lnTo>
                  <a:pt x="1850489" y="5497157"/>
                </a:lnTo>
                <a:lnTo>
                  <a:pt x="0" y="54971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41" t="0" r="-3555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50829" y="6647947"/>
            <a:ext cx="7830705" cy="2214695"/>
          </a:xfrm>
          <a:custGeom>
            <a:avLst/>
            <a:gdLst/>
            <a:ahLst/>
            <a:cxnLst/>
            <a:rect r="r" b="b" t="t" l="l"/>
            <a:pathLst>
              <a:path h="2214695" w="7830705">
                <a:moveTo>
                  <a:pt x="0" y="0"/>
                </a:moveTo>
                <a:lnTo>
                  <a:pt x="7830705" y="0"/>
                </a:lnTo>
                <a:lnTo>
                  <a:pt x="7830705" y="2214695"/>
                </a:lnTo>
                <a:lnTo>
                  <a:pt x="0" y="22146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4675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80906" y="5356957"/>
            <a:ext cx="4392789" cy="3086100"/>
            <a:chOff x="0" y="0"/>
            <a:chExt cx="1156948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56948" cy="812800"/>
            </a:xfrm>
            <a:custGeom>
              <a:avLst/>
              <a:gdLst/>
              <a:ahLst/>
              <a:cxnLst/>
              <a:rect r="r" b="b" t="t" l="l"/>
              <a:pathLst>
                <a:path h="812800" w="1156948">
                  <a:moveTo>
                    <a:pt x="89883" y="0"/>
                  </a:moveTo>
                  <a:lnTo>
                    <a:pt x="1067065" y="0"/>
                  </a:lnTo>
                  <a:cubicBezTo>
                    <a:pt x="1116706" y="0"/>
                    <a:pt x="1156948" y="40242"/>
                    <a:pt x="1156948" y="89883"/>
                  </a:cubicBezTo>
                  <a:lnTo>
                    <a:pt x="1156948" y="722917"/>
                  </a:lnTo>
                  <a:cubicBezTo>
                    <a:pt x="1156948" y="772558"/>
                    <a:pt x="1116706" y="812800"/>
                    <a:pt x="1067065" y="812800"/>
                  </a:cubicBezTo>
                  <a:lnTo>
                    <a:pt x="89883" y="812800"/>
                  </a:lnTo>
                  <a:cubicBezTo>
                    <a:pt x="40242" y="812800"/>
                    <a:pt x="0" y="772558"/>
                    <a:pt x="0" y="722917"/>
                  </a:cubicBezTo>
                  <a:lnTo>
                    <a:pt x="0" y="89883"/>
                  </a:lnTo>
                  <a:cubicBezTo>
                    <a:pt x="0" y="40242"/>
                    <a:pt x="40242" y="0"/>
                    <a:pt x="89883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156948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5509753">
            <a:off x="2103850" y="3768564"/>
            <a:ext cx="1146901" cy="2371413"/>
          </a:xfrm>
          <a:custGeom>
            <a:avLst/>
            <a:gdLst/>
            <a:ahLst/>
            <a:cxnLst/>
            <a:rect r="r" b="b" t="t" l="l"/>
            <a:pathLst>
              <a:path h="2371413" w="1146901">
                <a:moveTo>
                  <a:pt x="0" y="0"/>
                </a:moveTo>
                <a:lnTo>
                  <a:pt x="1146901" y="0"/>
                </a:lnTo>
                <a:lnTo>
                  <a:pt x="1146901" y="2371413"/>
                </a:lnTo>
                <a:lnTo>
                  <a:pt x="0" y="23714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242741">
            <a:off x="9446246" y="3854482"/>
            <a:ext cx="8775095" cy="2199577"/>
          </a:xfrm>
          <a:custGeom>
            <a:avLst/>
            <a:gdLst/>
            <a:ahLst/>
            <a:cxnLst/>
            <a:rect r="r" b="b" t="t" l="l"/>
            <a:pathLst>
              <a:path h="2199577" w="8775095">
                <a:moveTo>
                  <a:pt x="0" y="0"/>
                </a:moveTo>
                <a:lnTo>
                  <a:pt x="8775095" y="0"/>
                </a:lnTo>
                <a:lnTo>
                  <a:pt x="8775095" y="2199577"/>
                </a:lnTo>
                <a:lnTo>
                  <a:pt x="0" y="21995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239141"/>
            <a:ext cx="16452834" cy="1149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Overall Process and Workflow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757328" y="3005203"/>
            <a:ext cx="8648669" cy="1093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4"/>
              </a:lnSpc>
            </a:pPr>
            <a:r>
              <a:rPr lang="en-US" sz="3431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E)     Blur Text Regions &amp; Detect Lines</a:t>
            </a:r>
          </a:p>
          <a:p>
            <a:pPr algn="ctr">
              <a:lnSpc>
                <a:spcPts val="2452"/>
              </a:lnSpc>
            </a:pPr>
            <a:r>
              <a:rPr lang="en-US" sz="2229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        Function used: blur_text_regions(image_path)</a:t>
            </a:r>
          </a:p>
          <a:p>
            <a:pPr algn="ctr">
              <a:lnSpc>
                <a:spcPts val="2452"/>
              </a:lnSpc>
              <a:spcBef>
                <a:spcPct val="0"/>
              </a:spcBef>
            </a:pPr>
            <a:r>
              <a:rPr lang="en-US" sz="2229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                        detect_lines(image_path)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673105" y="3005203"/>
            <a:ext cx="7866405" cy="1093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2"/>
              </a:lnSpc>
            </a:pPr>
            <a:r>
              <a:rPr lang="en-US" sz="3429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F)           Divide Image into Parts</a:t>
            </a:r>
          </a:p>
          <a:p>
            <a:pPr algn="ctr">
              <a:lnSpc>
                <a:spcPts val="2452"/>
              </a:lnSpc>
              <a:spcBef>
                <a:spcPct val="0"/>
              </a:spcBef>
            </a:pPr>
            <a:r>
              <a:rPr lang="en-US" sz="2229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                            </a:t>
            </a:r>
            <a:r>
              <a:rPr lang="en-US" sz="2229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Function Used:</a:t>
            </a:r>
            <a:r>
              <a:rPr lang="en-US" sz="2229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divide_image_into_parts(image, lines)</a:t>
            </a:r>
          </a:p>
          <a:p>
            <a:pPr algn="ctr">
              <a:lnSpc>
                <a:spcPts val="2452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786959" y="5584327"/>
            <a:ext cx="3682850" cy="259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0"/>
              </a:lnSpc>
              <a:spcBef>
                <a:spcPct val="0"/>
              </a:spcBef>
            </a:pPr>
            <a:r>
              <a:rPr lang="en-US" sz="31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Detects the text in image and blurs it to improve the accuracy of Line Detection done using Hough Line Transform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85583" y="4296099"/>
            <a:ext cx="6761197" cy="1060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5"/>
              </a:lnSpc>
              <a:spcBef>
                <a:spcPct val="0"/>
              </a:spcBef>
            </a:pPr>
            <a:r>
              <a:rPr lang="en-US" sz="2532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Divides the image into 10 parts based on detected lines thus seperating each cell into a single image for improving performance of OCR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1512319"/>
            <a:ext cx="18734203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480277" y="-1573781"/>
            <a:ext cx="19248553" cy="3086100"/>
            <a:chOff x="0" y="0"/>
            <a:chExt cx="5069578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69578" cy="812800"/>
            </a:xfrm>
            <a:custGeom>
              <a:avLst/>
              <a:gdLst/>
              <a:ahLst/>
              <a:cxnLst/>
              <a:rect r="r" b="b" t="t" l="l"/>
              <a:pathLst>
                <a:path h="812800" w="5069578">
                  <a:moveTo>
                    <a:pt x="0" y="0"/>
                  </a:moveTo>
                  <a:lnTo>
                    <a:pt x="5069578" y="0"/>
                  </a:lnTo>
                  <a:lnTo>
                    <a:pt x="506957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069578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19774" y="6024178"/>
            <a:ext cx="8724226" cy="2858952"/>
          </a:xfrm>
          <a:custGeom>
            <a:avLst/>
            <a:gdLst/>
            <a:ahLst/>
            <a:cxnLst/>
            <a:rect r="r" b="b" t="t" l="l"/>
            <a:pathLst>
              <a:path h="2858952" w="8724226">
                <a:moveTo>
                  <a:pt x="0" y="0"/>
                </a:moveTo>
                <a:lnTo>
                  <a:pt x="8724226" y="0"/>
                </a:lnTo>
                <a:lnTo>
                  <a:pt x="8724226" y="2858952"/>
                </a:lnTo>
                <a:lnTo>
                  <a:pt x="0" y="28589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322685" y="6215732"/>
            <a:ext cx="7529735" cy="815747"/>
          </a:xfrm>
          <a:custGeom>
            <a:avLst/>
            <a:gdLst/>
            <a:ahLst/>
            <a:cxnLst/>
            <a:rect r="r" b="b" t="t" l="l"/>
            <a:pathLst>
              <a:path h="815747" w="7529735">
                <a:moveTo>
                  <a:pt x="0" y="0"/>
                </a:moveTo>
                <a:lnTo>
                  <a:pt x="7529735" y="0"/>
                </a:lnTo>
                <a:lnTo>
                  <a:pt x="7529735" y="815747"/>
                </a:lnTo>
                <a:lnTo>
                  <a:pt x="0" y="8157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699" r="-1537" b="-5553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87337" y="2987711"/>
            <a:ext cx="7789100" cy="2474492"/>
          </a:xfrm>
          <a:custGeom>
            <a:avLst/>
            <a:gdLst/>
            <a:ahLst/>
            <a:cxnLst/>
            <a:rect r="r" b="b" t="t" l="l"/>
            <a:pathLst>
              <a:path h="2474492" w="7789100">
                <a:moveTo>
                  <a:pt x="0" y="0"/>
                </a:moveTo>
                <a:lnTo>
                  <a:pt x="7789100" y="0"/>
                </a:lnTo>
                <a:lnTo>
                  <a:pt x="7789100" y="2474492"/>
                </a:lnTo>
                <a:lnTo>
                  <a:pt x="0" y="2474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593792" y="3491405"/>
            <a:ext cx="7315200" cy="1928553"/>
          </a:xfrm>
          <a:custGeom>
            <a:avLst/>
            <a:gdLst/>
            <a:ahLst/>
            <a:cxnLst/>
            <a:rect r="r" b="b" t="t" l="l"/>
            <a:pathLst>
              <a:path h="1928553" w="7315200">
                <a:moveTo>
                  <a:pt x="0" y="0"/>
                </a:moveTo>
                <a:lnTo>
                  <a:pt x="7315200" y="0"/>
                </a:lnTo>
                <a:lnTo>
                  <a:pt x="7315200" y="1928553"/>
                </a:lnTo>
                <a:lnTo>
                  <a:pt x="0" y="19285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239141"/>
            <a:ext cx="16452834" cy="1149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Overall Process and Workflow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331005" y="1979089"/>
            <a:ext cx="10667797" cy="78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4"/>
              </a:lnSpc>
            </a:pPr>
            <a:r>
              <a:rPr lang="en-US" sz="3431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G)         Get Predicted Answers &amp; Match with True/False</a:t>
            </a:r>
          </a:p>
          <a:p>
            <a:pPr algn="ctr">
              <a:lnSpc>
                <a:spcPts val="2452"/>
              </a:lnSpc>
              <a:spcBef>
                <a:spcPct val="0"/>
              </a:spcBef>
            </a:pPr>
            <a:r>
              <a:rPr lang="en-US" sz="2229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                           Function Used: get_predicted_answers(image_path)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11742" y="1979089"/>
            <a:ext cx="5751620" cy="1093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2"/>
              </a:lnSpc>
            </a:pPr>
            <a:r>
              <a:rPr lang="en-US" sz="3429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H)      Calculate Marks</a:t>
            </a:r>
          </a:p>
          <a:p>
            <a:pPr algn="ctr">
              <a:lnSpc>
                <a:spcPts val="2452"/>
              </a:lnSpc>
            </a:pPr>
            <a:r>
              <a:rPr lang="en-US" sz="2229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               Function used: </a:t>
            </a:r>
            <a:r>
              <a:rPr lang="en-US" sz="2229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cal_marks(a1, a2)</a:t>
            </a:r>
          </a:p>
          <a:p>
            <a:pPr algn="ctr">
              <a:lnSpc>
                <a:spcPts val="2452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6230861" y="8978380"/>
            <a:ext cx="1750100" cy="1245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79"/>
              </a:lnSpc>
              <a:spcBef>
                <a:spcPct val="0"/>
              </a:spcBef>
            </a:pPr>
            <a:r>
              <a:rPr lang="en-US" sz="8799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End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20497" y="3649828"/>
            <a:ext cx="6922780" cy="1178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7"/>
              </a:lnSpc>
              <a:spcBef>
                <a:spcPct val="0"/>
              </a:spcBef>
            </a:pPr>
            <a:r>
              <a:rPr lang="en-US" sz="2797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Applied EasyOCR on divided images and matched the predicted text to true/false using fuzzywuzzy library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679022" y="3879455"/>
            <a:ext cx="7144742" cy="1171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1"/>
              </a:lnSpc>
              <a:spcBef>
                <a:spcPct val="0"/>
              </a:spcBef>
            </a:pPr>
            <a:r>
              <a:rPr lang="en-US" sz="2764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Correct Answer Dataframe is loaded and is matched with predicted answers to get the predicted score of the answersheet.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1512319"/>
            <a:ext cx="18734203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480277" y="-1573781"/>
            <a:ext cx="19248553" cy="3086100"/>
            <a:chOff x="0" y="0"/>
            <a:chExt cx="5069578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69578" cy="812800"/>
            </a:xfrm>
            <a:custGeom>
              <a:avLst/>
              <a:gdLst/>
              <a:ahLst/>
              <a:cxnLst/>
              <a:rect r="r" b="b" t="t" l="l"/>
              <a:pathLst>
                <a:path h="812800" w="5069578">
                  <a:moveTo>
                    <a:pt x="0" y="0"/>
                  </a:moveTo>
                  <a:lnTo>
                    <a:pt x="5069578" y="0"/>
                  </a:lnTo>
                  <a:lnTo>
                    <a:pt x="506957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069578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059003" y="2645491"/>
            <a:ext cx="12786958" cy="5637261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239141"/>
            <a:ext cx="16452834" cy="1149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Demo Video and git-hub links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68783" y="8628539"/>
            <a:ext cx="15567398" cy="385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0"/>
              </a:lnSpc>
              <a:spcBef>
                <a:spcPct val="0"/>
              </a:spcBef>
            </a:pPr>
            <a:r>
              <a:rPr lang="en-US" sz="2664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Git-hub repo Link :  https://github.com/akshat2635/auto-eval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08241" y="1693294"/>
            <a:ext cx="4871518" cy="846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7"/>
              </a:lnSpc>
              <a:spcBef>
                <a:spcPct val="0"/>
              </a:spcBef>
            </a:pPr>
            <a:r>
              <a:rPr lang="en-US" sz="5943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Demo video link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116396"/>
            <a:ext cx="16700340" cy="3042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79"/>
              </a:lnSpc>
              <a:spcBef>
                <a:spcPct val="0"/>
              </a:spcBef>
            </a:pPr>
            <a:r>
              <a:rPr lang="en-US" sz="21345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DAGLAh9xiGQ</dc:identifier>
  <dcterms:modified xsi:type="dcterms:W3CDTF">2011-08-01T06:04:30Z</dcterms:modified>
  <cp:revision>1</cp:revision>
  <dc:title>Presented by Team Code Masters</dc:title>
</cp:coreProperties>
</file>